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290" r:id="rId4"/>
    <p:sldId id="269" r:id="rId5"/>
    <p:sldId id="284" r:id="rId6"/>
    <p:sldId id="302" r:id="rId7"/>
    <p:sldId id="305" r:id="rId8"/>
    <p:sldId id="306" r:id="rId9"/>
    <p:sldId id="321" r:id="rId10"/>
    <p:sldId id="270" r:id="rId11"/>
    <p:sldId id="317" r:id="rId12"/>
    <p:sldId id="258" r:id="rId13"/>
    <p:sldId id="324" r:id="rId14"/>
    <p:sldId id="272" r:id="rId15"/>
    <p:sldId id="267" r:id="rId16"/>
    <p:sldId id="271" r:id="rId17"/>
    <p:sldId id="285" r:id="rId18"/>
    <p:sldId id="295" r:id="rId19"/>
    <p:sldId id="296" r:id="rId20"/>
    <p:sldId id="283" r:id="rId21"/>
    <p:sldId id="301" r:id="rId22"/>
    <p:sldId id="299" r:id="rId23"/>
    <p:sldId id="289" r:id="rId24"/>
    <p:sldId id="277" r:id="rId25"/>
    <p:sldId id="278" r:id="rId26"/>
    <p:sldId id="294" r:id="rId27"/>
    <p:sldId id="325" r:id="rId28"/>
    <p:sldId id="313" r:id="rId29"/>
    <p:sldId id="314" r:id="rId30"/>
    <p:sldId id="315" r:id="rId31"/>
    <p:sldId id="316" r:id="rId32"/>
    <p:sldId id="311" r:id="rId33"/>
    <p:sldId id="319" r:id="rId34"/>
    <p:sldId id="32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076FC-B88E-4525-93F3-3AA313594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B45BF9-92E2-432C-9C77-0F2E62900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4EFEE-DFF1-43E6-B54F-4E55CDE3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E1F87F-B02A-4B1D-B3BF-0AF881F3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8B79D2-2BBA-470F-B108-91457C49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A0A0C-5BC8-448F-83A2-6F99AA26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E32E79-2708-4726-834B-19E5C4077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33B18-0703-49DB-B92A-986ADE93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4AC0F5-AED5-48A5-80A0-8CD3F85D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13AF7-E043-41C7-AB1D-2BB192C7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2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87359B-0D5C-4B41-991D-02C539A10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9CF30-2BA3-4AC2-8BAB-DCB2E7B26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F46961-37F8-4E24-A5AD-7ED42266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CB6D9B-DE5F-43DA-AA1E-91889F0F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6C419F-655C-4D78-8C70-E7E006D9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25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E6DA-5B65-4FA5-9F88-25E4EC6A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51ECE-74D7-4042-B11E-F94FD7AC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D9E3CC-C9D0-4D97-AA3F-B5C0081E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96C79A-2F70-4DAB-8255-D648E539E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E2D5-AE8C-44B5-BF4D-9CB6E6C75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53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DB043-3C39-4532-9C70-2D3C89797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8A09FD-1CB0-4888-A518-B664860D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3F5763-4AC8-490F-B161-F21DBDAE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021C0-14BE-4AE1-98F1-C2DD08C6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D87BE-DCCE-48ED-918B-B1649D0A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9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8843D-2B39-46C0-A5D5-12D566BC8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A352A-6B59-4718-891B-9E6A5A3A5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9E3D34-D428-4DE7-AF2E-2A588CC93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A4368F-7DB2-4F15-A4CC-24E7FBB6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9AAFEB-41D6-41CE-B1C8-181E9CCF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E7929F-B513-4730-8890-EE1A2A542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7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EA1E3-509C-42C2-86AE-26EFD329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45CE27-66D6-48AA-8BF2-3905BCD9F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DAAEE-4AA1-4E36-A301-C7FCC6C2E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208E4A-870E-41A1-8A8B-BA05C5D06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1CACEB-13C3-4F7E-AD89-BA8D7EF143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83AFE1-2766-470F-BB87-72FD352E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15EDA1-E33A-4A78-810F-791620DC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4155E-8CDB-4F64-BA8F-3DC01571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45E68-B0FE-46A6-A5FC-70D2C16E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D20B4A-5686-4DB7-B2EB-987323A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09D7AD-43E8-40F5-A1B9-27D852A4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22B0DB-E876-4902-9786-DF84AB3F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1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9DD819-45A9-4713-894F-539CF0A3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A70650-1EB7-47F6-A5C6-9C74DC7F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5676F0-1318-41F1-95CB-785038F4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96119-1547-46DF-96A8-EC815700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DDEF2-5573-431C-B112-CF3A4104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83B065-B58F-47FC-86DC-840F98872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7E2BD3-1416-4BAB-8805-6EB6443D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E43-FB68-4382-A245-385B2E32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31FECF-8A46-4DED-9BA2-D29C02B3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5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F0ECD-3ED1-419F-8E2E-65805134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DD0B21-38AF-4B08-B15B-99611934A5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73628D-8712-4690-A2BB-F1BED6BA3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C6A39-F683-43D9-8865-68068B62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E64F32-154F-4DD1-9082-093ED85D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C2DC69-F04B-4F83-B2A3-42BA405E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37641-EFB1-457D-8DB4-1ED3D34A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15A21A-D77D-4D8E-9CF3-3812A71E9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9B54B-4290-4F23-B093-7982144B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04256-9CE5-49A4-8A1B-867C03D3421B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A66D0-A5F4-452C-8074-EF7D07D91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B46FF-7152-4703-80E6-1ABC07525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5CC22-CC5A-42AC-B926-E5D08FB4D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0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4" y="250003"/>
            <a:ext cx="2920769" cy="11263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C7DCE9-269C-4DA2-9F71-15DF2CA4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324" y="1126591"/>
            <a:ext cx="6668868" cy="3880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92484-0BC4-4ED9-A3AB-15561EA5087E}"/>
              </a:ext>
            </a:extLst>
          </p:cNvPr>
          <p:cNvSpPr txBox="1"/>
          <p:nvPr/>
        </p:nvSpPr>
        <p:spPr>
          <a:xfrm>
            <a:off x="2935039" y="5179439"/>
            <a:ext cx="70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Центр ядерной медицины г. Тольятти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E4811-E1AD-445B-B674-3D73753C3604}"/>
              </a:ext>
            </a:extLst>
          </p:cNvPr>
          <p:cNvSpPr txBox="1"/>
          <p:nvPr/>
        </p:nvSpPr>
        <p:spPr>
          <a:xfrm>
            <a:off x="4622411" y="5945081"/>
            <a:ext cx="490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Селиверстова Т.А., главный врач</a:t>
            </a:r>
          </a:p>
        </p:txBody>
      </p:sp>
    </p:spTree>
    <p:extLst>
      <p:ext uri="{BB962C8B-B14F-4D97-AF65-F5344CB8AC3E}">
        <p14:creationId xmlns:p14="http://schemas.microsoft.com/office/powerpoint/2010/main" val="39417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213E93-A582-42E6-B502-E62456C47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503" y="4431596"/>
            <a:ext cx="10322350" cy="194092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Радиофармпрепарат 18-</a:t>
            </a:r>
            <a:r>
              <a:rPr lang="en-US" dirty="0"/>
              <a:t>F  </a:t>
            </a:r>
            <a:r>
              <a:rPr lang="ru-RU" dirty="0"/>
              <a:t>ФДГ  (ФТОРДЕЗОКСИГЛЮКОЗА)</a:t>
            </a:r>
            <a:endParaRPr lang="en-US" dirty="0"/>
          </a:p>
          <a:p>
            <a:endParaRPr lang="ru-RU" dirty="0"/>
          </a:p>
          <a:p>
            <a:r>
              <a:rPr lang="ru-RU" dirty="0"/>
              <a:t>Испускаемые этим радионуклидом позитроны аннигилируют вблизи атомов с электронами, в результате чего возникают два  гамма-кванта (фотона), которые разлетаются из точки аннигиляции в строго противоположных направлениях. Эти кванты регистрируются несколькими детекторами гамма-камеры, расположенной вокруг пациента.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0BE3469F-5860-4507-92E9-40A032A15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78572" y="1589330"/>
            <a:ext cx="3386080" cy="2611180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165ECC5-5AAD-48B2-B9BD-3664E79D2502}"/>
              </a:ext>
            </a:extLst>
          </p:cNvPr>
          <p:cNvCxnSpPr>
            <a:cxnSpLocks/>
          </p:cNvCxnSpPr>
          <p:nvPr/>
        </p:nvCxnSpPr>
        <p:spPr>
          <a:xfrm flipV="1">
            <a:off x="5759777" y="3610972"/>
            <a:ext cx="4986780" cy="82062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1EC93-F12E-4BCD-98FA-50B903B8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24" y="2431640"/>
            <a:ext cx="2965172" cy="1589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C9FB1F-B483-4F2D-91AC-302351683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757" y="279915"/>
            <a:ext cx="5364815" cy="365341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763539" y="0"/>
            <a:ext cx="2332383" cy="91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Химия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8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112" y="1163775"/>
            <a:ext cx="5617717" cy="435133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01736" y="-70304"/>
            <a:ext cx="7131975" cy="1325563"/>
          </a:xfrm>
        </p:spPr>
        <p:txBody>
          <a:bodyPr/>
          <a:lstStyle/>
          <a:p>
            <a:r>
              <a:rPr lang="ru-RU" b="1" dirty="0"/>
              <a:t>Б</a:t>
            </a:r>
            <a:r>
              <a:rPr lang="ru-RU" b="1" dirty="0" smtClean="0"/>
              <a:t>иология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027818" y="1255259"/>
            <a:ext cx="45458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радиоактивного распада фтор-18 преобразуется в O-18, и после захвата молекулы водорода из </a:t>
            </a:r>
            <a:r>
              <a:rPr lang="ru-RU" dirty="0" err="1"/>
              <a:t>гидроксоний</a:t>
            </a:r>
            <a:r>
              <a:rPr lang="ru-RU" dirty="0"/>
              <a:t>-иона в водной среде, молекула становится «безвредной» глюкозой-6-фосфатом и несёт на себе в гидроксильной группе «тяжелый» нерадиоактивный атом кислорода-18 в составе гидроксильной группы во 2 положении. Наличие 2-гидроксила свидетельствует о том, что молекула пойдёт по тому же пути, что и обычная глюкоза, и будет успешно выведена из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2403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6BDAA-10F2-4060-BB1C-1D0278397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264" y="295520"/>
            <a:ext cx="9144000" cy="125851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+mn-lt"/>
              </a:rPr>
              <a:t>Ядерная медицина </a:t>
            </a:r>
            <a:r>
              <a:rPr lang="ru-RU" sz="2000" dirty="0">
                <a:latin typeface="+mn-lt"/>
              </a:rPr>
              <a:t>– область фундаментальной и практической медицины, разрабатывающая проблемы диагностики и лечения заболеваний человека, в том числе на ранних стадиях поражения клеток, тканей и </a:t>
            </a:r>
            <a:r>
              <a:rPr lang="ru-RU" sz="2000" dirty="0" smtClean="0">
                <a:latin typeface="+mn-lt"/>
              </a:rPr>
              <a:t>органов, с использованием физических свойств атомного ядра</a:t>
            </a:r>
            <a:endParaRPr lang="ru-RU" sz="2000" dirty="0"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213E93-A582-42E6-B502-E62456C47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770" y="1704786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Радионуклидная диагностика </a:t>
            </a:r>
            <a:r>
              <a:rPr lang="en-US" dirty="0"/>
              <a:t>in vivo (</a:t>
            </a:r>
            <a:r>
              <a:rPr lang="ru-RU" dirty="0"/>
              <a:t>радиометрия, сцинтиграфия, однофотонная эмиссионная КТ (ОФЭКТ), </a:t>
            </a:r>
            <a:r>
              <a:rPr lang="ru-RU" dirty="0">
                <a:solidFill>
                  <a:srgbClr val="FF0000"/>
                </a:solidFill>
              </a:rPr>
              <a:t>позитронная эмиссионная компьютерная томография  (ПЭТ/КТ)</a:t>
            </a:r>
            <a:endParaRPr lang="en-US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Радионуклидная диагностика </a:t>
            </a:r>
            <a:r>
              <a:rPr lang="en-US" dirty="0"/>
              <a:t>in vitro</a:t>
            </a:r>
            <a:r>
              <a:rPr lang="ru-RU" dirty="0"/>
              <a:t> (</a:t>
            </a:r>
            <a:r>
              <a:rPr lang="ru-RU" dirty="0" err="1"/>
              <a:t>радиоиммунные</a:t>
            </a:r>
            <a:r>
              <a:rPr lang="ru-RU" dirty="0"/>
              <a:t> исследования)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Радионуклидная терапия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012B03-82F1-481B-A24F-BA606C2C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614" y="3365019"/>
            <a:ext cx="3993226" cy="273734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C85822-3B60-494A-B7D3-DA9B7E4761E8}"/>
              </a:ext>
            </a:extLst>
          </p:cNvPr>
          <p:cNvSpPr/>
          <p:nvPr/>
        </p:nvSpPr>
        <p:spPr>
          <a:xfrm>
            <a:off x="423694" y="5252963"/>
            <a:ext cx="6016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Изотопы для ПЭТ производятся в специальных ускорителях элементарных частиц – циклотронах. 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72" y="3360548"/>
            <a:ext cx="4623744" cy="12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991" y="1825625"/>
            <a:ext cx="5912017" cy="435133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455560"/>
                </a:solidFill>
                <a:latin typeface="+mj-lt"/>
                <a:ea typeface="+mj-ea"/>
                <a:cs typeface="+mj-cs"/>
              </a:rPr>
              <a:t>ПЭТ/КТ – гибридная технология совмещенных изображений </a:t>
            </a:r>
          </a:p>
        </p:txBody>
      </p:sp>
    </p:spTree>
    <p:extLst>
      <p:ext uri="{BB962C8B-B14F-4D97-AF65-F5344CB8AC3E}">
        <p14:creationId xmlns:p14="http://schemas.microsoft.com/office/powerpoint/2010/main" val="38825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9CC98F-13A2-4E45-A4D9-D358DCB7E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274" y="464024"/>
            <a:ext cx="2523241" cy="549447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213E93-A582-42E6-B502-E62456C47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5843" y="6335811"/>
            <a:ext cx="3497345" cy="38550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Изображение с сайта РОНЦ им. Н.Н. Блохина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FC7D3B1-0CC9-41D1-BB96-16F5FEBFDB89}"/>
              </a:ext>
            </a:extLst>
          </p:cNvPr>
          <p:cNvSpPr txBox="1">
            <a:spLocks/>
          </p:cNvSpPr>
          <p:nvPr/>
        </p:nvSpPr>
        <p:spPr>
          <a:xfrm>
            <a:off x="1324304" y="197963"/>
            <a:ext cx="5444142" cy="6240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4000" dirty="0"/>
              <a:t>позитронная эмиссионная компьютерная томография (ПЭТ/КТ) =</a:t>
            </a:r>
          </a:p>
          <a:p>
            <a:pPr algn="l"/>
            <a:endParaRPr lang="ru-RU" sz="4000" dirty="0"/>
          </a:p>
          <a:p>
            <a:r>
              <a:rPr lang="ru-RU" dirty="0"/>
              <a:t>Анатомическая визуализация (точное сопоставление с анатомическими ориентирами)</a:t>
            </a:r>
          </a:p>
          <a:p>
            <a:r>
              <a:rPr lang="ru-RU" sz="5400" dirty="0"/>
              <a:t>+ </a:t>
            </a:r>
          </a:p>
          <a:p>
            <a:r>
              <a:rPr lang="ru-RU" dirty="0"/>
              <a:t>Радионуклидная визуализация (функционально-метаболическое состояние органа) </a:t>
            </a:r>
          </a:p>
        </p:txBody>
      </p:sp>
    </p:spTree>
    <p:extLst>
      <p:ext uri="{BB962C8B-B14F-4D97-AF65-F5344CB8AC3E}">
        <p14:creationId xmlns:p14="http://schemas.microsoft.com/office/powerpoint/2010/main" val="37936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04286C2-FB5F-4CC0-8C93-49B7AD5AB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71" y="4167220"/>
            <a:ext cx="6947555" cy="2387600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latin typeface="+mn-lt"/>
              </a:rPr>
              <a:t>Радиофармпрепарат 18F-фтордезоксиглюкоза универсален, он поглощается всеми клетками, так как по строению близок к обычной глюкозе. Опухолевые клетки поглощают препарат быстрее обычных, поэтому их хорошо видно при сканировании. Вещество выводится из организма пациента в течение суток.</a:t>
            </a:r>
            <a:br>
              <a:rPr lang="ru-RU" sz="1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i="1" dirty="0">
                <a:latin typeface="+mn-lt"/>
              </a:rPr>
              <a:t>У 18-ФДГ есть ряд достоинств: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- длительная стабильность – его можно доставлять в диагностические учреждения, где нет возможности производить нужные соединения на месте;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- позволяет детально обследовать пациента без спешки;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- универсальность – подходит для выявления большинства злокачественных опухолей (за исключением нейроэндокринных новообразований и некоторых других форм рака),</a:t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/>
            </a:r>
            <a:br>
              <a:rPr lang="ru-RU" sz="1800" dirty="0">
                <a:latin typeface="+mn-lt"/>
              </a:rPr>
            </a:br>
            <a:r>
              <a:rPr lang="ru-RU" sz="1800" dirty="0">
                <a:latin typeface="+mn-lt"/>
              </a:rPr>
              <a:t>-  позволяет получить точные результаты.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25C3CC-8245-4F4B-9519-66AFA5F52343}"/>
              </a:ext>
            </a:extLst>
          </p:cNvPr>
          <p:cNvSpPr/>
          <p:nvPr/>
        </p:nvSpPr>
        <p:spPr>
          <a:xfrm>
            <a:off x="2111604" y="491386"/>
            <a:ext cx="9332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ПЭТ/КТ с 18F-фтордезоксиглюкозой: особенности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399978-F2EA-40F9-816D-73E1397F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36" y="2611143"/>
            <a:ext cx="4439420" cy="2749877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25" y="374911"/>
            <a:ext cx="37147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32779A-C5C6-4B61-8B14-C0BE46184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436" y="676053"/>
            <a:ext cx="4317826" cy="51339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61D5D-F3B0-4320-A681-E337DF81E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682" y="6221649"/>
            <a:ext cx="3499407" cy="44504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A30EFC-3163-45E9-AFA5-DD58C7211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479" y="676053"/>
            <a:ext cx="4686300" cy="5133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5B7A4-A7B2-4BDC-8BF0-F2DBFA42F62A}"/>
              </a:ext>
            </a:extLst>
          </p:cNvPr>
          <p:cNvSpPr txBox="1"/>
          <p:nvPr/>
        </p:nvSpPr>
        <p:spPr>
          <a:xfrm>
            <a:off x="1300899" y="6353666"/>
            <a:ext cx="461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/>
              <a:t>И.П.Королюк</a:t>
            </a:r>
            <a:r>
              <a:rPr lang="ru-RU" sz="1200" dirty="0"/>
              <a:t>, </a:t>
            </a:r>
            <a:r>
              <a:rPr lang="ru-RU" sz="1200" dirty="0" err="1"/>
              <a:t>Л.Д.Линденбратен</a:t>
            </a:r>
            <a:r>
              <a:rPr lang="ru-RU" sz="1200" dirty="0"/>
              <a:t>, Лучевая диагностика, М, БИНОМ, 2015</a:t>
            </a:r>
          </a:p>
        </p:txBody>
      </p:sp>
    </p:spTree>
    <p:extLst>
      <p:ext uri="{BB962C8B-B14F-4D97-AF65-F5344CB8AC3E}">
        <p14:creationId xmlns:p14="http://schemas.microsoft.com/office/powerpoint/2010/main" val="26061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E17F0-D27E-42B5-A410-33139EF1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F5E0AC-C9BA-4DBD-8D48-7AF731E3BFD1}"/>
              </a:ext>
            </a:extLst>
          </p:cNvPr>
          <p:cNvSpPr/>
          <p:nvPr/>
        </p:nvSpPr>
        <p:spPr>
          <a:xfrm>
            <a:off x="1046133" y="496944"/>
            <a:ext cx="11007124" cy="662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0" lvl="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Основные показания к применению ПЭТ/КТ в клинической практике</a:t>
            </a:r>
            <a:endParaRPr lang="ru-RU" sz="2400" dirty="0"/>
          </a:p>
          <a:p>
            <a:pPr marL="558800" marR="215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</a:rPr>
              <a:t>Оценка распространенности процесса </a:t>
            </a:r>
            <a:r>
              <a:rPr lang="ru-RU" sz="2000" dirty="0">
                <a:ea typeface="Calibri" panose="020F0502020204030204" pitchFamily="34" charset="0"/>
              </a:rPr>
              <a:t>для впервые выявленного верифицированного онкологического заболевания, </a:t>
            </a:r>
            <a:r>
              <a:rPr lang="ru-RU" sz="2000" dirty="0" err="1">
                <a:ea typeface="Calibri" panose="020F0502020204030204" pitchFamily="34" charset="0"/>
              </a:rPr>
              <a:t>стадирование</a:t>
            </a:r>
            <a:r>
              <a:rPr lang="ru-RU" sz="2000" dirty="0">
                <a:ea typeface="Calibri" panose="020F0502020204030204" pitchFamily="34" charset="0"/>
              </a:rPr>
              <a:t>, выработка стратегии лечения. Получение исходных данных (</a:t>
            </a:r>
            <a:r>
              <a:rPr lang="en-US" sz="2000" dirty="0">
                <a:ea typeface="Calibri" panose="020F0502020204030204" pitchFamily="34" charset="0"/>
              </a:rPr>
              <a:t>baseline date</a:t>
            </a:r>
            <a:r>
              <a:rPr lang="ru-RU" sz="2000" dirty="0">
                <a:ea typeface="Calibri" panose="020F0502020204030204" pitchFamily="34" charset="0"/>
              </a:rPr>
              <a:t>) о заболевании до начала какого-либо лечения с целью дальнейшей оценки эффективности терапии;</a:t>
            </a:r>
          </a:p>
          <a:p>
            <a:pPr marL="558800" marR="215900" indent="-342900">
              <a:buFont typeface="+mj-lt"/>
              <a:buAutoNum type="arabicPeriod"/>
            </a:pPr>
            <a:endParaRPr lang="ru-RU" sz="2000" dirty="0">
              <a:ea typeface="Calibri" panose="020F0502020204030204" pitchFamily="34" charset="0"/>
            </a:endParaRPr>
          </a:p>
          <a:p>
            <a:pPr marL="558800" marR="215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</a:rPr>
              <a:t>Поиск предполагаемого первичного очага </a:t>
            </a:r>
            <a:r>
              <a:rPr lang="ru-RU" sz="2000" dirty="0"/>
              <a:t>при метастазировании из </a:t>
            </a:r>
            <a:r>
              <a:rPr lang="ru-RU" sz="2000" dirty="0" err="1"/>
              <a:t>невыявленного</a:t>
            </a:r>
            <a:r>
              <a:rPr lang="ru-RU" sz="2000" dirty="0"/>
              <a:t> первичного очага;</a:t>
            </a:r>
          </a:p>
          <a:p>
            <a:pPr marL="673100" marR="215900" indent="-457200">
              <a:buFont typeface="+mj-lt"/>
              <a:buAutoNum type="arabicPeriod"/>
            </a:pPr>
            <a:endParaRPr lang="ru-RU" sz="2000" dirty="0"/>
          </a:p>
          <a:p>
            <a:pPr marL="558800" marR="215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</a:rPr>
              <a:t>Диагностика рецидивов ЗНО </a:t>
            </a:r>
            <a:r>
              <a:rPr lang="ru-RU" sz="2000" dirty="0">
                <a:ea typeface="Calibri" panose="020F0502020204030204" pitchFamily="34" charset="0"/>
              </a:rPr>
              <a:t>у пациентов диспансерной группы, </a:t>
            </a:r>
            <a:r>
              <a:rPr lang="ru-RU" sz="2000" dirty="0" err="1">
                <a:ea typeface="Calibri" panose="020F0502020204030204" pitchFamily="34" charset="0"/>
              </a:rPr>
              <a:t>рестадирование</a:t>
            </a:r>
            <a:r>
              <a:rPr lang="ru-RU" sz="2000" dirty="0">
                <a:ea typeface="Calibri" panose="020F0502020204030204" pitchFamily="34" charset="0"/>
              </a:rPr>
              <a:t>;</a:t>
            </a:r>
          </a:p>
          <a:p>
            <a:pPr marL="673100" marR="215900" indent="-457200">
              <a:buFont typeface="+mj-lt"/>
              <a:buAutoNum type="arabicPeriod"/>
            </a:pPr>
            <a:endParaRPr lang="ru-RU" sz="2000" dirty="0">
              <a:ea typeface="Calibri" panose="020F0502020204030204" pitchFamily="34" charset="0"/>
            </a:endParaRPr>
          </a:p>
          <a:p>
            <a:pPr marL="558800" marR="215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</a:rPr>
              <a:t>Определение эффективности лечения</a:t>
            </a:r>
            <a:r>
              <a:rPr lang="ru-RU" sz="2000" dirty="0">
                <a:ea typeface="Calibri" panose="020F0502020204030204" pitchFamily="34" charset="0"/>
              </a:rPr>
              <a:t> – повторное проведение исследования, сравнительная оценка статуса пациента и коррекция плана лечения. </a:t>
            </a:r>
          </a:p>
          <a:p>
            <a:pPr marL="558800" marR="215900" indent="-342900">
              <a:buFont typeface="+mj-lt"/>
              <a:buAutoNum type="arabicPeriod"/>
            </a:pPr>
            <a:endParaRPr lang="ru-RU" sz="2000" dirty="0">
              <a:ea typeface="Calibri" panose="020F0502020204030204" pitchFamily="34" charset="0"/>
            </a:endParaRPr>
          </a:p>
          <a:p>
            <a:pPr marL="558800" marR="215900" indent="-342900"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ea typeface="Calibri" panose="020F0502020204030204" pitchFamily="34" charset="0"/>
              </a:rPr>
              <a:t>Дифференциальная диагностика </a:t>
            </a:r>
            <a:r>
              <a:rPr lang="ru-RU" sz="2000" dirty="0">
                <a:ea typeface="Calibri" panose="020F0502020204030204" pitchFamily="34" charset="0"/>
              </a:rPr>
              <a:t>– в случае, когда совокупность клинических и диагностических методик дают противоречащие результаты.</a:t>
            </a:r>
            <a:endParaRPr lang="ru-RU" sz="2000" dirty="0"/>
          </a:p>
          <a:p>
            <a:pPr marL="215900" marR="215900"/>
            <a:endParaRPr lang="ru-RU" dirty="0"/>
          </a:p>
          <a:p>
            <a:pPr marL="215900" marR="215900"/>
            <a:r>
              <a:rPr lang="ru-RU" dirty="0">
                <a:ea typeface="Calibri" panose="020F0502020204030204" pitchFamily="34" charset="0"/>
              </a:rPr>
              <a:t>Динамическое наблюдение с использованием метода  ПЭТ/КТ без клинических, лабораторных или инструментальных данных о  возможном прогрессирования заболевания </a:t>
            </a:r>
            <a:r>
              <a:rPr lang="ru-RU" b="1" dirty="0">
                <a:ea typeface="Calibri" panose="020F0502020204030204" pitchFamily="34" charset="0"/>
              </a:rPr>
              <a:t>не рекомендуется.</a:t>
            </a:r>
            <a:r>
              <a:rPr lang="ru-RU" dirty="0">
                <a:ea typeface="Calibri" panose="020F0502020204030204" pitchFamily="34" charset="0"/>
              </a:rPr>
              <a:t> </a:t>
            </a:r>
            <a:endParaRPr lang="ru-RU" dirty="0"/>
          </a:p>
          <a:p>
            <a:pPr marL="215900" marR="215900"/>
            <a:r>
              <a:rPr lang="ru-RU" dirty="0">
                <a:ea typeface="Calibri" panose="020F0502020204030204" pitchFamily="34" charset="0"/>
              </a:rPr>
              <a:t> </a:t>
            </a:r>
            <a:endParaRPr lang="ru-RU" dirty="0"/>
          </a:p>
          <a:p>
            <a:pPr marL="215900" marR="215900"/>
            <a:r>
              <a:rPr lang="ru-RU" sz="2000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E17F0-D27E-42B5-A410-33139EF1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F5E0AC-C9BA-4DBD-8D48-7AF731E3BFD1}"/>
              </a:ext>
            </a:extLst>
          </p:cNvPr>
          <p:cNvSpPr/>
          <p:nvPr/>
        </p:nvSpPr>
        <p:spPr>
          <a:xfrm>
            <a:off x="2274042" y="312737"/>
            <a:ext cx="11007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215900"/>
            <a:r>
              <a:rPr lang="ru-RU" sz="3200" dirty="0" err="1"/>
              <a:t>Фтордезоксиглюкоза</a:t>
            </a:r>
            <a:r>
              <a:rPr lang="ru-RU" sz="3200" dirty="0"/>
              <a:t> и головной мозг</a:t>
            </a:r>
            <a:endParaRPr lang="ru-RU" sz="3200" dirty="0">
              <a:effectLst/>
            </a:endParaRPr>
          </a:p>
        </p:txBody>
      </p:sp>
      <p:sp>
        <p:nvSpPr>
          <p:cNvPr id="3" name="AutoShape 2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1417030"/>
            <a:ext cx="52686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Пациентка Ш.Н.В, 49 лет.  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Рак правой молочной железы, рT2N0M0.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Мтс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гол.мозг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, лёгкие, л/узлы? Комплексное лечение 2007, ДЛТ, 2010  экстирпация матки с придатками, 2013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РМЭпо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Маддену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справа, 21.09.18 - окончание 7 курса ПХТ.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Цель исследования: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 выявление рецидива заболевания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В описании: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"Обращают на себя внимание зоны локальной повышенной метаболической активности ФДГ, в кортикальных отделах лобной и теменной долей левой гемисферы мозга - корреляция с данными МРТ. Срединные структуры не смещены. Субарахноидальные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пространства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свободные"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AutoShape 6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05" y="1295535"/>
            <a:ext cx="4164717" cy="50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E17F0-D27E-42B5-A410-33139EF1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F5E0AC-C9BA-4DBD-8D48-7AF731E3BFD1}"/>
              </a:ext>
            </a:extLst>
          </p:cNvPr>
          <p:cNvSpPr/>
          <p:nvPr/>
        </p:nvSpPr>
        <p:spPr>
          <a:xfrm>
            <a:off x="1730730" y="105480"/>
            <a:ext cx="5305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215900"/>
            <a:r>
              <a:rPr lang="ru-RU" sz="3200" dirty="0" smtClean="0"/>
              <a:t>Приём </a:t>
            </a:r>
            <a:r>
              <a:rPr lang="ru-RU" sz="3200" dirty="0"/>
              <a:t>препаратов </a:t>
            </a:r>
            <a:r>
              <a:rPr lang="ru-RU" sz="3200" dirty="0" smtClean="0"/>
              <a:t>ХТ…</a:t>
            </a:r>
            <a:endParaRPr lang="ru-RU" sz="3200" dirty="0">
              <a:effectLst/>
            </a:endParaRPr>
          </a:p>
        </p:txBody>
      </p:sp>
      <p:sp>
        <p:nvSpPr>
          <p:cNvPr id="3" name="AutoShape 2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9519" y="690255"/>
            <a:ext cx="46920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Пациент</a:t>
            </a:r>
            <a:r>
              <a:rPr lang="ru-RU" b="1" dirty="0"/>
              <a:t>  Б.М.В, 81 год</a:t>
            </a:r>
            <a:r>
              <a:rPr lang="ru-RU" dirty="0"/>
              <a:t>. C-r поджелудочной железы. Состояние после оперативного лечения 6 недель назад. </a:t>
            </a:r>
            <a:r>
              <a:rPr lang="ru-RU" b="1" dirty="0"/>
              <a:t>Цель исследования:</a:t>
            </a:r>
            <a:r>
              <a:rPr lang="ru-RU" dirty="0"/>
              <a:t> оценка эффективности лечения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AutoShape 6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98" y="2203055"/>
            <a:ext cx="3122907" cy="43823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978536" y="676053"/>
            <a:ext cx="278674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Пациент К.В.В, 62 года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Mts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в лимфоузлы шеи без ПВО, STIV TхNхМ</a:t>
            </a:r>
            <a:r>
              <a:rPr lang="ru-RU" sz="9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,  Состояние после биопсии лимфоузла шеи 22.06.2017, -низкодифференцированный плоскоклеточный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неороговевающий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рак. ЛТ 30.11.2017, ХТ 27.12.2017. </a:t>
            </a:r>
          </a:p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Цель исследования: 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поиск первичного очага, оценка эффективности проведенного лечения.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Заключение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 ПЭТ-КТ данных за рецидив, местные, отдалённые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мтс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с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гиперметаболической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 активностью ФДГ не получено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F5E0AC-C9BA-4DBD-8D48-7AF731E3BFD1}"/>
              </a:ext>
            </a:extLst>
          </p:cNvPr>
          <p:cNvSpPr/>
          <p:nvPr/>
        </p:nvSpPr>
        <p:spPr>
          <a:xfrm>
            <a:off x="6973253" y="97035"/>
            <a:ext cx="4975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215900"/>
            <a:r>
              <a:rPr lang="ru-RU" sz="3200" dirty="0" smtClean="0"/>
              <a:t>и норма накопления</a:t>
            </a:r>
            <a:endParaRPr lang="ru-RU" sz="3200" dirty="0"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475" y="1460842"/>
            <a:ext cx="3635556" cy="51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7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905" y="1027906"/>
            <a:ext cx="10515600" cy="1325563"/>
          </a:xfrm>
        </p:spPr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лан семинара: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9117" y="2496800"/>
            <a:ext cx="7372468" cy="2553321"/>
          </a:xfrm>
        </p:spPr>
        <p:txBody>
          <a:bodyPr>
            <a:normAutofit/>
          </a:bodyPr>
          <a:lstStyle/>
          <a:p>
            <a:r>
              <a:rPr lang="ru-RU" dirty="0" smtClean="0"/>
              <a:t>Ознакомление с междисциплинарным подходом к применению науки на практике</a:t>
            </a:r>
          </a:p>
          <a:p>
            <a:r>
              <a:rPr lang="ru-RU" dirty="0" smtClean="0"/>
              <a:t>Дискуссия, ответы на вопросы</a:t>
            </a:r>
            <a:endParaRPr lang="en-US" dirty="0" smtClean="0"/>
          </a:p>
          <a:p>
            <a:r>
              <a:rPr lang="ru-RU" dirty="0" smtClean="0"/>
              <a:t>Практическое задание – составление вопросов для Школы пациента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" y="131579"/>
            <a:ext cx="1501521" cy="579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168" y="393288"/>
            <a:ext cx="3718882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E17F0-D27E-42B5-A410-33139EF1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1A1CFE-2AA0-4251-8A39-D5EDABD9D83D}"/>
              </a:ext>
            </a:extLst>
          </p:cNvPr>
          <p:cNvSpPr/>
          <p:nvPr/>
        </p:nvSpPr>
        <p:spPr>
          <a:xfrm>
            <a:off x="1640264" y="540614"/>
            <a:ext cx="9832159" cy="506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15900"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Относительные противопоказания к проведению ПЭТ/КТ с </a:t>
            </a:r>
            <a:r>
              <a:rPr lang="ru-RU" sz="2800" b="1" dirty="0">
                <a:solidFill>
                  <a:srgbClr val="FF0000"/>
                </a:solidFill>
              </a:rPr>
              <a:t>18F - </a:t>
            </a:r>
            <a:r>
              <a:rPr lang="ru-RU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ф</a:t>
            </a:r>
            <a:r>
              <a:rPr lang="ru-RU" sz="28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тордезоксиглюкозой</a:t>
            </a:r>
            <a:endParaRPr lang="ru-RU" sz="2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0" marR="215900"/>
            <a:r>
              <a:rPr lang="ru-RU" dirty="0">
                <a:ea typeface="Calibri" panose="020F0502020204030204" pitchFamily="34" charset="0"/>
              </a:rPr>
              <a:t> </a:t>
            </a:r>
            <a:endParaRPr lang="ru-RU" dirty="0"/>
          </a:p>
          <a:p>
            <a:pPr marL="342900" marR="215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a typeface="Calibri" panose="020F0502020204030204" pitchFamily="34" charset="0"/>
              </a:rPr>
              <a:t>Беременность.</a:t>
            </a:r>
            <a:endParaRPr lang="ru-RU" sz="2400" dirty="0"/>
          </a:p>
          <a:p>
            <a:pPr marL="342900" marR="215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a typeface="Calibri" panose="020F0502020204030204" pitchFamily="34" charset="0"/>
              </a:rPr>
              <a:t>Грудное вскармливание. </a:t>
            </a:r>
            <a:endParaRPr lang="ru-RU" sz="2400" dirty="0"/>
          </a:p>
          <a:p>
            <a:pPr marL="342900" marR="215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a typeface="Calibri" panose="020F0502020204030204" pitchFamily="34" charset="0"/>
              </a:rPr>
              <a:t>Сахарный диабет (уровень гликемии более 11 </a:t>
            </a:r>
            <a:r>
              <a:rPr lang="ru-RU" sz="2400" dirty="0" err="1">
                <a:ea typeface="Calibri" panose="020F0502020204030204" pitchFamily="34" charset="0"/>
              </a:rPr>
              <a:t>ммоль</a:t>
            </a:r>
            <a:r>
              <a:rPr lang="ru-RU" sz="2400" dirty="0">
                <a:ea typeface="Calibri" panose="020F0502020204030204" pitchFamily="34" charset="0"/>
              </a:rPr>
              <a:t>/л)</a:t>
            </a:r>
            <a:endParaRPr lang="ru-RU" sz="2400" dirty="0"/>
          </a:p>
          <a:p>
            <a:pPr marL="342900" marR="215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a typeface="Calibri" panose="020F0502020204030204" pitchFamily="34" charset="0"/>
              </a:rPr>
              <a:t>Тяжёлое общее состояние пациента, декомпенсация сопутствующей патологии (хроническая почечная, печеночная недостаточность)</a:t>
            </a:r>
            <a:endParaRPr lang="ru-RU" sz="2400" dirty="0"/>
          </a:p>
          <a:p>
            <a:pPr marL="342900" marR="215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a typeface="Calibri" panose="020F0502020204030204" pitchFamily="34" charset="0"/>
              </a:rPr>
              <a:t>Невозможность выжидания процедуры сканирования (болевой синдром, психоневрологическое расстройство, клаустрофобия и т.д.).  </a:t>
            </a:r>
            <a:endParaRPr lang="ru-RU" sz="2400" dirty="0"/>
          </a:p>
          <a:p>
            <a:pPr marL="342900" marR="215900" lvl="0" indent="-342900">
              <a:buFont typeface="Symbol" panose="05050102010706020507" pitchFamily="18" charset="2"/>
              <a:buChar char=""/>
            </a:pPr>
            <a:r>
              <a:rPr lang="ru-RU" sz="2400" dirty="0">
                <a:ea typeface="Calibri" panose="020F0502020204030204" pitchFamily="34" charset="0"/>
              </a:rPr>
              <a:t>Острые инфекционные заболевания и обострения хронических воспалительных</a:t>
            </a:r>
            <a:r>
              <a:rPr lang="ru-RU" sz="2400" dirty="0"/>
              <a:t> п</a:t>
            </a:r>
            <a:r>
              <a:rPr lang="ru-RU" sz="2400" dirty="0">
                <a:ea typeface="Calibri" panose="020F0502020204030204" pitchFamily="34" charset="0"/>
              </a:rPr>
              <a:t>роцессов</a:t>
            </a:r>
            <a:endParaRPr lang="ru-RU" sz="2400" dirty="0"/>
          </a:p>
          <a:p>
            <a:pPr marL="215900" marR="21590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effectLst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C67D27-3F00-4BBB-B466-C6941D2B420A}"/>
              </a:ext>
            </a:extLst>
          </p:cNvPr>
          <p:cNvSpPr/>
          <p:nvPr/>
        </p:nvSpPr>
        <p:spPr>
          <a:xfrm>
            <a:off x="889503" y="5585118"/>
            <a:ext cx="1052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215900"/>
            <a:r>
              <a:rPr lang="ru-RU" dirty="0">
                <a:ea typeface="Calibri" panose="020F0502020204030204" pitchFamily="34" charset="0"/>
              </a:rPr>
              <a:t>Пациентам с IV стадией опухолевого процесса, которым не показаны специальные методы лечения (паллиативные пациенты на симптоматической терапии),  проведение ПЭТ/КТ </a:t>
            </a:r>
            <a:r>
              <a:rPr lang="ru-RU" dirty="0"/>
              <a:t> </a:t>
            </a:r>
            <a:r>
              <a:rPr lang="ru-RU" b="1" dirty="0">
                <a:ea typeface="Calibri" panose="020F0502020204030204" pitchFamily="34" charset="0"/>
              </a:rPr>
              <a:t>не рекомендуется.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6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E17F0-D27E-42B5-A410-33139EF1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F5E0AC-C9BA-4DBD-8D48-7AF731E3BFD1}"/>
              </a:ext>
            </a:extLst>
          </p:cNvPr>
          <p:cNvSpPr/>
          <p:nvPr/>
        </p:nvSpPr>
        <p:spPr>
          <a:xfrm>
            <a:off x="3597745" y="135350"/>
            <a:ext cx="576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215900"/>
            <a:r>
              <a:rPr lang="ru-RU" sz="3200" dirty="0" smtClean="0"/>
              <a:t>Чувствительность </a:t>
            </a:r>
            <a:r>
              <a:rPr lang="ru-RU" sz="3200" dirty="0"/>
              <a:t>метода</a:t>
            </a:r>
            <a:endParaRPr lang="ru-RU" sz="3200" dirty="0">
              <a:effectLst/>
            </a:endParaRPr>
          </a:p>
        </p:txBody>
      </p:sp>
      <p:sp>
        <p:nvSpPr>
          <p:cNvPr id="3" name="AutoShape 2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891755"/>
            <a:ext cx="7581991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Пациентка</a:t>
            </a:r>
            <a:r>
              <a:rPr lang="ru-RU" sz="1600" b="1" dirty="0"/>
              <a:t> В.О.Н, 46 лет.</a:t>
            </a:r>
            <a:r>
              <a:rPr lang="ru-RU" sz="1600" dirty="0"/>
              <a:t> C-r яичников  рT3N0М0. Экстирпация матки с </a:t>
            </a:r>
            <a:r>
              <a:rPr lang="ru-RU" sz="1600" dirty="0" err="1"/>
              <a:t>придатками,подвздошная</a:t>
            </a:r>
            <a:r>
              <a:rPr lang="ru-RU" sz="1600" dirty="0"/>
              <a:t> </a:t>
            </a:r>
            <a:r>
              <a:rPr lang="ru-RU" sz="1600" dirty="0" err="1"/>
              <a:t>лимаденэктомия</a:t>
            </a:r>
            <a:r>
              <a:rPr lang="ru-RU" sz="1600" dirty="0"/>
              <a:t>, удаление </a:t>
            </a:r>
            <a:r>
              <a:rPr lang="ru-RU" sz="1600" dirty="0" err="1"/>
              <a:t>mtsректовагинального</a:t>
            </a:r>
            <a:r>
              <a:rPr lang="ru-RU" sz="1600" dirty="0"/>
              <a:t> пространства, ворот печени, правого купола диафрагмы, </a:t>
            </a:r>
            <a:r>
              <a:rPr lang="ru-RU" sz="1600" dirty="0" err="1"/>
              <a:t>оментэктомия</a:t>
            </a:r>
            <a:r>
              <a:rPr lang="ru-RU" sz="1600" dirty="0"/>
              <a:t>, 6 курсов ХТ - 2017 год</a:t>
            </a:r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КТ в динамике от 21.03.18:</a:t>
            </a:r>
            <a:r>
              <a:rPr lang="ru-RU" sz="1600" dirty="0"/>
              <a:t> "в области ворот печени лимфоузел увеличился с 0,3х0,6 см  до 1,0х0,6 см, </a:t>
            </a:r>
            <a:r>
              <a:rPr lang="ru-RU" sz="1600" dirty="0" err="1"/>
              <a:t>аортокавальный</a:t>
            </a:r>
            <a:r>
              <a:rPr lang="ru-RU" sz="1600" dirty="0"/>
              <a:t> </a:t>
            </a:r>
            <a:r>
              <a:rPr lang="ru-RU" sz="1600" dirty="0" err="1"/>
              <a:t>лифоузел</a:t>
            </a:r>
            <a:r>
              <a:rPr lang="ru-RU" sz="1600" dirty="0"/>
              <a:t> под левой почечной веной увеличился с 0,5 см в диаметре до 0,8 см в диаметре...Заключение</a:t>
            </a:r>
            <a:r>
              <a:rPr lang="ru-RU" sz="1600" dirty="0" smtClean="0"/>
              <a:t>: Увеличение </a:t>
            </a:r>
            <a:r>
              <a:rPr lang="ru-RU" sz="1600" dirty="0"/>
              <a:t>отдельных забрюшинных лимфоузлов. В остальном без динамики".</a:t>
            </a:r>
          </a:p>
          <a:p>
            <a:r>
              <a:rPr lang="ru-RU" sz="1600" b="1" dirty="0"/>
              <a:t>Цель исследования  29.05.18:</a:t>
            </a:r>
            <a:r>
              <a:rPr lang="ru-RU" sz="1600" dirty="0"/>
              <a:t> выявление рецидива</a:t>
            </a:r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Заключение:</a:t>
            </a:r>
            <a:r>
              <a:rPr lang="ru-RU" sz="1600" dirty="0"/>
              <a:t> ПЭТ-КТ картина СПО экстирпация матки с придатками, в постоперационной области признаков рецидива/продолженного роста с </a:t>
            </a:r>
            <a:r>
              <a:rPr lang="ru-RU" sz="1600" dirty="0" err="1"/>
              <a:t>гиперметаболической</a:t>
            </a:r>
            <a:r>
              <a:rPr lang="ru-RU" sz="1600" dirty="0"/>
              <a:t> активностью РФП не выявлено.</a:t>
            </a:r>
            <a:br>
              <a:rPr lang="ru-RU" sz="1600" dirty="0"/>
            </a:br>
            <a:endParaRPr lang="ru-RU" sz="1600" dirty="0"/>
          </a:p>
          <a:p>
            <a:r>
              <a:rPr lang="ru-RU" sz="1600" dirty="0"/>
              <a:t>-</a:t>
            </a:r>
            <a:r>
              <a:rPr lang="ru-RU" sz="1600" dirty="0" err="1"/>
              <a:t>Аденопатия</a:t>
            </a:r>
            <a:r>
              <a:rPr lang="ru-RU" sz="1600" dirty="0"/>
              <a:t> подвздошных и забрюшинных лимфатических узлов с высокой метаболической активностью РФП, специфического характера;</a:t>
            </a:r>
            <a:br>
              <a:rPr lang="ru-RU" sz="1600" dirty="0"/>
            </a:br>
            <a:endParaRPr lang="ru-RU" sz="1600" dirty="0"/>
          </a:p>
          <a:p>
            <a:r>
              <a:rPr lang="ru-RU" sz="1600" dirty="0"/>
              <a:t>Очаговое уплотнение брыжейки тощей кишки с высокой метаболической активностью РФП (</a:t>
            </a:r>
            <a:r>
              <a:rPr lang="ru-RU" sz="1600" dirty="0" err="1"/>
              <a:t>Mts</a:t>
            </a:r>
            <a:r>
              <a:rPr lang="ru-RU" sz="1600" dirty="0"/>
              <a:t>);</a:t>
            </a:r>
            <a:br>
              <a:rPr lang="ru-RU" sz="1600" dirty="0"/>
            </a:br>
            <a:endParaRPr lang="ru-RU" sz="1600" dirty="0"/>
          </a:p>
          <a:p>
            <a:r>
              <a:rPr lang="ru-RU" sz="1600" dirty="0"/>
              <a:t>-Немногочисленные очаги </a:t>
            </a:r>
            <a:r>
              <a:rPr lang="ru-RU" sz="1600" dirty="0" err="1"/>
              <a:t>гиперметаболизма</a:t>
            </a:r>
            <a:r>
              <a:rPr lang="ru-RU" sz="1600" dirty="0"/>
              <a:t>  ФДГ в S5-6 печени (</a:t>
            </a:r>
            <a:r>
              <a:rPr lang="ru-RU" sz="1600" dirty="0" err="1"/>
              <a:t>Mts</a:t>
            </a:r>
            <a:r>
              <a:rPr lang="ru-RU" sz="1600" dirty="0"/>
              <a:t>)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AutoShape 6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37" y="2911268"/>
            <a:ext cx="4749845" cy="34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E17F0-D27E-42B5-A410-33139EF1F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F5E0AC-C9BA-4DBD-8D48-7AF731E3BFD1}"/>
              </a:ext>
            </a:extLst>
          </p:cNvPr>
          <p:cNvSpPr/>
          <p:nvPr/>
        </p:nvSpPr>
        <p:spPr>
          <a:xfrm>
            <a:off x="2274042" y="312737"/>
            <a:ext cx="11007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marR="215900"/>
            <a:r>
              <a:rPr lang="ru-RU" sz="3200" dirty="0" smtClean="0"/>
              <a:t>Поиск </a:t>
            </a:r>
            <a:r>
              <a:rPr lang="ru-RU" sz="3200" dirty="0"/>
              <a:t>первичного очага</a:t>
            </a:r>
            <a:endParaRPr lang="ru-RU" sz="3200" dirty="0">
              <a:effectLst/>
            </a:endParaRPr>
          </a:p>
        </p:txBody>
      </p:sp>
      <p:sp>
        <p:nvSpPr>
          <p:cNvPr id="3" name="AutoShape 2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016444" y="1286402"/>
            <a:ext cx="52686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Пациент </a:t>
            </a:r>
            <a:r>
              <a:rPr lang="ru-RU" b="1" dirty="0" smtClean="0"/>
              <a:t>М.В.Ф</a:t>
            </a:r>
            <a:r>
              <a:rPr lang="ru-RU" b="1" dirty="0"/>
              <a:t>, 63 года.</a:t>
            </a:r>
            <a:r>
              <a:rPr lang="ru-RU" dirty="0"/>
              <a:t> </a:t>
            </a:r>
            <a:r>
              <a:rPr lang="ru-RU" dirty="0" err="1"/>
              <a:t>Mts</a:t>
            </a:r>
            <a:r>
              <a:rPr lang="ru-RU" dirty="0"/>
              <a:t> без ПВО, биопсия надключичных лимфоузлов справа - </a:t>
            </a:r>
            <a:r>
              <a:rPr lang="ru-RU" dirty="0" err="1"/>
              <a:t>Mts</a:t>
            </a:r>
            <a:r>
              <a:rPr lang="ru-RU" dirty="0"/>
              <a:t> </a:t>
            </a:r>
            <a:r>
              <a:rPr lang="ru-RU" dirty="0" err="1"/>
              <a:t>плосколеточного</a:t>
            </a:r>
            <a:r>
              <a:rPr lang="ru-RU" dirty="0"/>
              <a:t> C - r.</a:t>
            </a:r>
            <a:br>
              <a:rPr lang="ru-RU" dirty="0"/>
            </a:br>
            <a:endParaRPr lang="ru-RU" dirty="0"/>
          </a:p>
          <a:p>
            <a:r>
              <a:rPr lang="ru-RU" b="1" dirty="0"/>
              <a:t>Цель исследования:</a:t>
            </a:r>
            <a:r>
              <a:rPr lang="ru-RU" dirty="0"/>
              <a:t>  выявление первичного опухолевого очага</a:t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Заключение: </a:t>
            </a:r>
            <a:r>
              <a:rPr lang="ru-RU" dirty="0"/>
              <a:t>ПЭТ/КТ картина объёмного образования корня правого легкого с высокой метаболической активностью РФП (C-r), частичный ателектаз средней доли правого легкого. </a:t>
            </a:r>
            <a:r>
              <a:rPr lang="ru-RU" dirty="0" err="1"/>
              <a:t>Гиперметаболическая</a:t>
            </a:r>
            <a:r>
              <a:rPr lang="ru-RU" dirty="0"/>
              <a:t> </a:t>
            </a:r>
            <a:r>
              <a:rPr lang="ru-RU" dirty="0" err="1"/>
              <a:t>аденопатия</a:t>
            </a:r>
            <a:r>
              <a:rPr lang="ru-RU" dirty="0"/>
              <a:t> ВГЛУ (больше справа), под-, надключичных и нижних яремных лимфатических узлов, специфического характера. Немногочисленные очаговые изменения правого легкого (все 3 доли) с повышенной метаболической активностью ФДГ (</a:t>
            </a:r>
            <a:r>
              <a:rPr lang="ru-RU" dirty="0" err="1"/>
              <a:t>Mts</a:t>
            </a:r>
            <a:r>
              <a:rPr lang="ru-RU" dirty="0"/>
              <a:t>). 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AutoShape 6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mail.pet-net.ru/owa/service.svc/s/GetFileAttachment?id=AAMkADcyZjIzZmFlLWEwNzgtNDM4ZS05ODcyLTExOGRiOTcyYjgyZABGAAAAAACvLVaT5qA5Qqo0E094uE%2ByBwBB7MXedmoaRo9TOeTRXnRxAAAAAAEPAABB7MXedmoaRo9TOeTRXnRxAAD9kwzEAAABEgAQAAd27tgGrhlGmk6wtH1ZNVE%3D&amp;X-OWA-CANARY=lIkI8-g_WUujtjqiqcY7rrNO9XJ2NdYI9bbbkOlsWi99hDPJu0j19AGWQ9PSgJp9KlloxahcIP0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50" y="1204934"/>
            <a:ext cx="3435920" cy="499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CC899-8A20-4599-825C-0DA6141A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018" y="97035"/>
            <a:ext cx="5141536" cy="31591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+mn-cs"/>
              </a:rPr>
              <a:t>Поиск первичного очага</a:t>
            </a:r>
            <a:endParaRPr lang="ru-RU" sz="1800" dirty="0">
              <a:latin typeface="+mn-lt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7F4151F-3793-4365-8E6D-DF51F3272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46" y="892371"/>
            <a:ext cx="5617547" cy="435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5B88B5-ED7F-466C-8AFC-BEB1527A0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E73BC5-BD36-47FC-9068-663B335AB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58" y="3117580"/>
            <a:ext cx="11760502" cy="29812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2CE049-AC67-4B97-86B9-2816DBD61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091" y="0"/>
            <a:ext cx="2973464" cy="2045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B73BE5-1F4D-4BCC-95A0-204CD1CC6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091" y="2161560"/>
            <a:ext cx="2820629" cy="8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7250C1-FAEB-4FB5-9C45-F3FFCCAA8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360" y="422430"/>
            <a:ext cx="8059918" cy="60131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4B976C-3898-4FBD-8CBF-4DA62D93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7CADA-8B4F-42F6-839F-A62A6C84C11D}"/>
              </a:ext>
            </a:extLst>
          </p:cNvPr>
          <p:cNvSpPr txBox="1"/>
          <p:nvPr/>
        </p:nvSpPr>
        <p:spPr>
          <a:xfrm>
            <a:off x="9788165" y="6189348"/>
            <a:ext cx="2403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Слайд </a:t>
            </a:r>
            <a:r>
              <a:rPr lang="ru-RU" sz="1000" dirty="0" err="1"/>
              <a:t>А.Ч.Вон</a:t>
            </a:r>
            <a:r>
              <a:rPr lang="ru-RU" sz="1000" dirty="0"/>
              <a:t>, ПЭТ-Технолоджи, 2017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57AFB9-A489-496C-9FFC-5417168BE525}"/>
              </a:ext>
            </a:extLst>
          </p:cNvPr>
          <p:cNvSpPr/>
          <p:nvPr/>
        </p:nvSpPr>
        <p:spPr>
          <a:xfrm>
            <a:off x="8653806" y="422430"/>
            <a:ext cx="1652834" cy="64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5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343F2D-9823-4EDC-B5BA-729F02B2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72" y="172025"/>
            <a:ext cx="8618456" cy="6513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DF0908-E5CE-44D2-BE44-C70E212E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F8268-23FA-402E-B9C0-374F46000201}"/>
              </a:ext>
            </a:extLst>
          </p:cNvPr>
          <p:cNvSpPr txBox="1"/>
          <p:nvPr/>
        </p:nvSpPr>
        <p:spPr>
          <a:xfrm>
            <a:off x="9600925" y="6324135"/>
            <a:ext cx="2403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Слайд </a:t>
            </a:r>
            <a:r>
              <a:rPr lang="ru-RU" sz="1000" dirty="0" err="1"/>
              <a:t>А.Ч.Вон</a:t>
            </a:r>
            <a:r>
              <a:rPr lang="ru-RU" sz="1000" dirty="0"/>
              <a:t>, ПЭТ-Технолоджи, 2017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7F7DAF-6CE1-493D-8652-C3A5869BFDF4}"/>
              </a:ext>
            </a:extLst>
          </p:cNvPr>
          <p:cNvSpPr/>
          <p:nvPr/>
        </p:nvSpPr>
        <p:spPr>
          <a:xfrm>
            <a:off x="1517282" y="5927557"/>
            <a:ext cx="1652834" cy="64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027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1239" y="610459"/>
            <a:ext cx="4948376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1F497D"/>
                </a:solidFill>
              </a:rPr>
              <a:t>Неспецифический </a:t>
            </a:r>
            <a:r>
              <a:rPr lang="ru-RU" sz="2000" b="1" dirty="0" err="1">
                <a:solidFill>
                  <a:srgbClr val="1F497D"/>
                </a:solidFill>
              </a:rPr>
              <a:t>Аортоартериит</a:t>
            </a:r>
            <a:r>
              <a:rPr lang="ru-RU" sz="2000" b="1" dirty="0">
                <a:solidFill>
                  <a:srgbClr val="1F497D"/>
                </a:solidFill>
              </a:rPr>
              <a:t>. </a:t>
            </a:r>
            <a:br>
              <a:rPr lang="ru-RU" sz="2000" b="1" dirty="0">
                <a:solidFill>
                  <a:srgbClr val="1F497D"/>
                </a:solidFill>
              </a:rPr>
            </a:br>
            <a:r>
              <a:rPr lang="ru-RU" sz="1800" b="1" dirty="0">
                <a:solidFill>
                  <a:srgbClr val="1F497D"/>
                </a:solidFill>
              </a:rPr>
              <a:t>Диагностика </a:t>
            </a:r>
            <a:r>
              <a:rPr lang="ru-RU" sz="1800" b="1" dirty="0" err="1">
                <a:solidFill>
                  <a:srgbClr val="1F497D"/>
                </a:solidFill>
              </a:rPr>
              <a:t>васкулитов</a:t>
            </a:r>
            <a:r>
              <a:rPr lang="ru-RU" sz="1800" b="1" dirty="0">
                <a:solidFill>
                  <a:srgbClr val="1F497D"/>
                </a:solidFill>
              </a:rPr>
              <a:t> в клинической практике часто является трудной задачей. </a:t>
            </a:r>
            <a:br>
              <a:rPr lang="ru-RU" sz="1800" b="1" dirty="0">
                <a:solidFill>
                  <a:srgbClr val="1F497D"/>
                </a:solidFill>
              </a:rPr>
            </a:br>
            <a:r>
              <a:rPr lang="ru-RU" sz="2000" b="1" dirty="0">
                <a:solidFill>
                  <a:srgbClr val="1F497D"/>
                </a:solidFill>
              </a:rPr>
              <a:t> </a:t>
            </a: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9007" y="1936022"/>
            <a:ext cx="2776420" cy="43584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100" b="1" dirty="0">
                <a:solidFill>
                  <a:srgbClr val="1F497D"/>
                </a:solidFill>
              </a:rPr>
              <a:t>1 группа</a:t>
            </a:r>
            <a:endParaRPr lang="ru-RU" sz="1100" dirty="0">
              <a:solidFill>
                <a:srgbClr val="1F497D"/>
              </a:solidFill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rgbClr val="1F497D"/>
                </a:solidFill>
              </a:rPr>
              <a:t>Пациенты с лихорадкой неясного генеза, которых можно разделить на </a:t>
            </a:r>
            <a:r>
              <a:rPr lang="ru-RU" sz="1100" b="1" dirty="0">
                <a:solidFill>
                  <a:srgbClr val="1F497D"/>
                </a:solidFill>
              </a:rPr>
              <a:t>4</a:t>
            </a:r>
            <a:r>
              <a:rPr lang="ru-RU" sz="1100" dirty="0">
                <a:solidFill>
                  <a:srgbClr val="1F497D"/>
                </a:solidFill>
              </a:rPr>
              <a:t> основные клинические группы: </a:t>
            </a:r>
          </a:p>
          <a:p>
            <a:r>
              <a:rPr lang="ru-RU" sz="1100" dirty="0">
                <a:solidFill>
                  <a:srgbClr val="1F497D"/>
                </a:solidFill>
              </a:rPr>
              <a:t>инфекционные</a:t>
            </a:r>
          </a:p>
          <a:p>
            <a:r>
              <a:rPr lang="ru-RU" sz="1100" dirty="0">
                <a:solidFill>
                  <a:srgbClr val="1F497D"/>
                </a:solidFill>
              </a:rPr>
              <a:t>злокачественные </a:t>
            </a:r>
          </a:p>
          <a:p>
            <a:r>
              <a:rPr lang="ru-RU" sz="1100" dirty="0">
                <a:solidFill>
                  <a:srgbClr val="1F497D"/>
                </a:solidFill>
              </a:rPr>
              <a:t>ревматоидные</a:t>
            </a:r>
            <a:r>
              <a:rPr lang="en-US" sz="1100" dirty="0">
                <a:solidFill>
                  <a:srgbClr val="1F497D"/>
                </a:solidFill>
              </a:rPr>
              <a:t> </a:t>
            </a:r>
            <a:endParaRPr lang="ru-RU" sz="1100" dirty="0">
              <a:solidFill>
                <a:srgbClr val="1F497D"/>
              </a:solidFill>
            </a:endParaRPr>
          </a:p>
          <a:p>
            <a:r>
              <a:rPr lang="ru-RU" sz="1100" dirty="0">
                <a:solidFill>
                  <a:srgbClr val="1F497D"/>
                </a:solidFill>
              </a:rPr>
              <a:t>смешанные расстройства </a:t>
            </a:r>
            <a:endParaRPr lang="ru-RU" sz="1100" b="1" dirty="0">
              <a:solidFill>
                <a:srgbClr val="1F497D"/>
              </a:solidFill>
            </a:endParaRPr>
          </a:p>
          <a:p>
            <a:pPr marL="0" indent="0" algn="ctr">
              <a:buNone/>
            </a:pPr>
            <a:r>
              <a:rPr lang="ru-RU" sz="1100" b="1" dirty="0">
                <a:solidFill>
                  <a:srgbClr val="1F497D"/>
                </a:solidFill>
              </a:rPr>
              <a:t>2 группа</a:t>
            </a:r>
            <a:endParaRPr lang="ru-RU" sz="1100" dirty="0">
              <a:solidFill>
                <a:srgbClr val="1F497D"/>
              </a:solidFill>
            </a:endParaRPr>
          </a:p>
          <a:p>
            <a:r>
              <a:rPr lang="ru-RU" sz="1100" dirty="0">
                <a:solidFill>
                  <a:srgbClr val="1F497D"/>
                </a:solidFill>
              </a:rPr>
              <a:t>Пациенты с воспалительными изменениями в анализах крови (маркеров воспаления)</a:t>
            </a:r>
          </a:p>
          <a:p>
            <a:r>
              <a:rPr lang="ru-RU" sz="1100" dirty="0">
                <a:solidFill>
                  <a:srgbClr val="1F497D"/>
                </a:solidFill>
              </a:rPr>
              <a:t>С наличием системных признаков, при отсутствии инфекций или опухолей.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98DD0CD-1705-4063-971C-4CB874E65419}"/>
              </a:ext>
            </a:extLst>
          </p:cNvPr>
          <p:cNvSpPr txBox="1">
            <a:spLocks/>
          </p:cNvSpPr>
          <p:nvPr/>
        </p:nvSpPr>
        <p:spPr>
          <a:xfrm>
            <a:off x="2187018" y="97035"/>
            <a:ext cx="5141536" cy="315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+mn-lt"/>
                <a:cs typeface="+mn-cs"/>
              </a:rPr>
              <a:t>Дифференциальная диагностика</a:t>
            </a:r>
            <a:endParaRPr lang="ru-RU" sz="1800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327778-86CE-4818-9D1F-DA2660CF3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21E77-1A6F-483E-8936-1E2F7FE4EAB1}"/>
              </a:ext>
            </a:extLst>
          </p:cNvPr>
          <p:cNvSpPr txBox="1"/>
          <p:nvPr/>
        </p:nvSpPr>
        <p:spPr>
          <a:xfrm>
            <a:off x="3625117" y="1822429"/>
            <a:ext cx="2915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1F497D"/>
                </a:solidFill>
              </a:rPr>
              <a:t>Женщина </a:t>
            </a:r>
            <a:r>
              <a:rPr lang="mr-IN" sz="2000" dirty="0">
                <a:solidFill>
                  <a:srgbClr val="1F497D"/>
                </a:solidFill>
              </a:rPr>
              <a:t>–</a:t>
            </a:r>
            <a:r>
              <a:rPr lang="ru-RU" sz="2000" dirty="0">
                <a:solidFill>
                  <a:srgbClr val="1F497D"/>
                </a:solidFill>
              </a:rPr>
              <a:t> 55 лет</a:t>
            </a:r>
          </a:p>
          <a:p>
            <a:endParaRPr lang="ru-RU" sz="2000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solidFill>
                  <a:srgbClr val="1F497D"/>
                </a:solidFill>
              </a:rPr>
              <a:t>Направлена онкологом для исключения онкопроцесса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solidFill>
                  <a:srgbClr val="1F497D"/>
                </a:solidFill>
              </a:rPr>
              <a:t>СОЭ </a:t>
            </a:r>
            <a:r>
              <a:rPr lang="mr-IN" sz="2000" dirty="0">
                <a:solidFill>
                  <a:srgbClr val="1F497D"/>
                </a:solidFill>
              </a:rPr>
              <a:t>–</a:t>
            </a:r>
            <a:r>
              <a:rPr lang="ru-RU" sz="2000" dirty="0">
                <a:solidFill>
                  <a:srgbClr val="1F497D"/>
                </a:solidFill>
              </a:rPr>
              <a:t> 60-70 мм/ч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solidFill>
                  <a:srgbClr val="1F497D"/>
                </a:solidFill>
              </a:rPr>
              <a:t>Длительная лихорадка неясного генеза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>
                <a:solidFill>
                  <a:srgbClr val="1F497D"/>
                </a:solidFill>
              </a:rPr>
              <a:t>Анемия</a:t>
            </a:r>
          </a:p>
          <a:p>
            <a:pPr marL="285750" indent="-285750">
              <a:buFont typeface="Arial"/>
              <a:buChar char="•"/>
            </a:pPr>
            <a:r>
              <a:rPr lang="ru-RU" sz="2000" dirty="0" err="1">
                <a:solidFill>
                  <a:srgbClr val="1F497D"/>
                </a:solidFill>
              </a:rPr>
              <a:t>Лимфоаденопатия</a:t>
            </a:r>
            <a:endParaRPr lang="ru-RU" sz="2000" dirty="0">
              <a:solidFill>
                <a:srgbClr val="1F497D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F4AADB-E897-466A-82BF-812D3E1C9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116" y="747467"/>
            <a:ext cx="4860614" cy="486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25" y="207213"/>
            <a:ext cx="7629525" cy="1400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531" y="1635838"/>
            <a:ext cx="7157324" cy="1579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53" y="4486225"/>
            <a:ext cx="3097801" cy="2088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045" y="3084098"/>
            <a:ext cx="4066903" cy="36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834" y="97971"/>
            <a:ext cx="6189617" cy="1325563"/>
          </a:xfrm>
        </p:spPr>
        <p:txBody>
          <a:bodyPr>
            <a:normAutofit/>
          </a:bodyPr>
          <a:lstStyle/>
          <a:p>
            <a:r>
              <a:rPr lang="ru-RU" cap="all" dirty="0" smtClean="0">
                <a:solidFill>
                  <a:srgbClr val="5A5A5A"/>
                </a:solidFill>
                <a:latin typeface="Open Sans"/>
              </a:rPr>
              <a:t>КИБЕР-НОЖ </a:t>
            </a:r>
            <a:r>
              <a:rPr lang="ru-RU" cap="all" dirty="0">
                <a:solidFill>
                  <a:srgbClr val="5A5A5A"/>
                </a:solidFill>
                <a:latin typeface="Open Sans"/>
              </a:rPr>
              <a:t>В УФЕ</a:t>
            </a:r>
            <a:br>
              <a:rPr lang="ru-RU" cap="all" dirty="0">
                <a:solidFill>
                  <a:srgbClr val="5A5A5A"/>
                </a:solidFill>
                <a:latin typeface="Open Sans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4760" y="924796"/>
            <a:ext cx="4751708" cy="3116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5" y="760752"/>
            <a:ext cx="5314029" cy="35624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8245" y="4584450"/>
            <a:ext cx="110190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Кибернож</a:t>
            </a:r>
            <a:r>
              <a:rPr lang="ru-RU" sz="1600" dirty="0" smtClean="0"/>
              <a:t> — </a:t>
            </a:r>
            <a:r>
              <a:rPr lang="ru-RU" sz="1600" dirty="0"/>
              <a:t>радиохирургическая система производства компании </a:t>
            </a:r>
            <a:r>
              <a:rPr lang="ru-RU" sz="1600" dirty="0" err="1"/>
              <a:t>Accuray</a:t>
            </a:r>
            <a:r>
              <a:rPr lang="ru-RU" sz="1600" dirty="0"/>
              <a:t>, предназначенная для лечения доброкачественных и злокачественных </a:t>
            </a:r>
            <a:r>
              <a:rPr lang="ru-RU" sz="1600" dirty="0" smtClean="0"/>
              <a:t>опухолей. Разработана </a:t>
            </a:r>
            <a:r>
              <a:rPr lang="ru-RU" sz="1600" dirty="0"/>
              <a:t>в 1992 году профессором нейрохирургии и радиационной онкологии </a:t>
            </a:r>
            <a:r>
              <a:rPr lang="ru-RU" sz="1600" dirty="0" err="1"/>
              <a:t>Стенфордского</a:t>
            </a:r>
            <a:r>
              <a:rPr lang="ru-RU" sz="1600" dirty="0"/>
              <a:t> университета (США) Джоном </a:t>
            </a:r>
            <a:r>
              <a:rPr lang="ru-RU" sz="1600" dirty="0" err="1"/>
              <a:t>Адлеромruen</a:t>
            </a:r>
            <a:r>
              <a:rPr lang="ru-RU" sz="1600" dirty="0"/>
              <a:t> и Питером и Расселом </a:t>
            </a:r>
            <a:r>
              <a:rPr lang="ru-RU" sz="1600" dirty="0" err="1"/>
              <a:t>Шонбергами</a:t>
            </a:r>
            <a:r>
              <a:rPr lang="ru-RU" sz="1600" dirty="0"/>
              <a:t> из </a:t>
            </a:r>
            <a:r>
              <a:rPr lang="ru-RU" sz="1600" dirty="0" err="1"/>
              <a:t>Schonberg</a:t>
            </a:r>
            <a:r>
              <a:rPr lang="ru-RU" sz="1600" dirty="0"/>
              <a:t> </a:t>
            </a:r>
            <a:r>
              <a:rPr lang="ru-RU" sz="1600" dirty="0" err="1"/>
              <a:t>Research</a:t>
            </a:r>
            <a:r>
              <a:rPr lang="ru-RU" sz="1600" dirty="0"/>
              <a:t> </a:t>
            </a:r>
            <a:r>
              <a:rPr lang="ru-RU" sz="1600" dirty="0" err="1"/>
              <a:t>Corporation</a:t>
            </a:r>
            <a:r>
              <a:rPr lang="ru-RU" sz="1600" dirty="0"/>
              <a:t>. </a:t>
            </a:r>
          </a:p>
          <a:p>
            <a:r>
              <a:rPr lang="ru-RU" sz="1600" dirty="0"/>
              <a:t>Метод воздействия системы основан на лучевой терапии с целью более точного воздействия, чем при обычной лучевой </a:t>
            </a:r>
            <a:r>
              <a:rPr lang="ru-RU" sz="1600" dirty="0" smtClean="0"/>
              <a:t>терапии. Два </a:t>
            </a:r>
            <a:r>
              <a:rPr lang="ru-RU" sz="1600" dirty="0"/>
              <a:t>основных элемента системы: (1) небольшой линейный ускоритель, создающий излучение, и (2) </a:t>
            </a:r>
            <a:r>
              <a:rPr lang="ru-RU" sz="1600" dirty="0" err="1"/>
              <a:t>роботехническое</a:t>
            </a:r>
            <a:r>
              <a:rPr lang="ru-RU" sz="1600" dirty="0"/>
              <a:t> устройство, позволяющее направлять энергию на любую часть тела с любого направления.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38548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948" y="844732"/>
            <a:ext cx="7243791" cy="52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4" y="250003"/>
            <a:ext cx="2920769" cy="11263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BC7C27-F9A1-4385-872C-75EA2AD8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62" y="1611984"/>
            <a:ext cx="10436288" cy="4477732"/>
          </a:xfrm>
          <a:prstGeom prst="rect">
            <a:avLst/>
          </a:prstGeom>
          <a:effectLst>
            <a:glow rad="127000">
              <a:schemeClr val="accent5">
                <a:lumMod val="40000"/>
                <a:lumOff val="60000"/>
                <a:alpha val="95000"/>
              </a:schemeClr>
            </a:glo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885583" y="259943"/>
            <a:ext cx="3081130" cy="57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География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9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95" y="1279865"/>
            <a:ext cx="9705975" cy="213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30" y="3684815"/>
            <a:ext cx="99536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32" y="547665"/>
            <a:ext cx="9705975" cy="2657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41" y="3701143"/>
            <a:ext cx="98583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7207" y="772713"/>
            <a:ext cx="5251636" cy="40575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73429" y="919956"/>
            <a:ext cx="5534025" cy="616267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7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972" y="113870"/>
            <a:ext cx="4926874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 ЭТО ЕЩЁ НЕ ВСЁ…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972" y="3253122"/>
            <a:ext cx="9466489" cy="1375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891" y="161875"/>
            <a:ext cx="2447109" cy="6280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256" y="4810771"/>
            <a:ext cx="7569753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116" y="1470798"/>
            <a:ext cx="8486775" cy="143827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062446" y="1470798"/>
            <a:ext cx="1975621" cy="43637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02" y="1103266"/>
            <a:ext cx="8987832" cy="1883773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6E52915F-2119-4509-9B00-DFED283A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520" y="4269367"/>
            <a:ext cx="8550897" cy="12475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6000" dirty="0">
                <a:latin typeface="Segoe Script" panose="030B0504020000000003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08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857F5D-3EDD-471C-81E6-EFDE83FAE438}"/>
              </a:ext>
            </a:extLst>
          </p:cNvPr>
          <p:cNvSpPr/>
          <p:nvPr/>
        </p:nvSpPr>
        <p:spPr>
          <a:xfrm>
            <a:off x="1640264" y="-146360"/>
            <a:ext cx="9992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      </a:t>
            </a:r>
            <a:r>
              <a:rPr lang="ru-RU" sz="2400" dirty="0">
                <a:solidFill>
                  <a:srgbClr val="C00000"/>
                </a:solidFill>
              </a:rPr>
              <a:t>Сайт ООО ПЭТ-Технолоджи:          </a:t>
            </a:r>
            <a:r>
              <a:rPr lang="ru-RU" sz="7200" dirty="0">
                <a:solidFill>
                  <a:srgbClr val="C00000"/>
                </a:solidFill>
              </a:rPr>
              <a:t>pet-net.ru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DA11F4-DA0B-4EF7-8955-AAA761C6F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933" y="1484165"/>
            <a:ext cx="8836058" cy="41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E0DD20-6ACC-4257-ABDE-4391FA1B8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3" y="97035"/>
            <a:ext cx="1501521" cy="579018"/>
          </a:xfrm>
          <a:prstGeom prst="rect">
            <a:avLst/>
          </a:prstGeom>
        </p:spPr>
      </p:pic>
      <p:pic>
        <p:nvPicPr>
          <p:cNvPr id="2050" name="Picture 2" descr="https://www.pet-net.ru/assets/img/shema_tolyatty.jpg">
            <a:extLst>
              <a:ext uri="{FF2B5EF4-FFF2-40B4-BE49-F238E27FC236}">
                <a16:creationId xmlns:a16="http://schemas.microsoft.com/office/drawing/2014/main" id="{469474D2-5210-4CCC-8847-A09745BA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41" y="500570"/>
            <a:ext cx="9701678" cy="482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BFCEA-0C2D-4FFF-ACF1-B7A46E72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" y="85402"/>
            <a:ext cx="1501521" cy="5790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07" y="914398"/>
            <a:ext cx="5886037" cy="550363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763539" y="0"/>
            <a:ext cx="2332383" cy="91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Физика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25" y="85402"/>
            <a:ext cx="1972296" cy="3083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221" y="2177291"/>
            <a:ext cx="40671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523" y="762676"/>
            <a:ext cx="74580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80" y="2985868"/>
            <a:ext cx="7410450" cy="2876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261" y="569223"/>
            <a:ext cx="35052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557" y="1015490"/>
            <a:ext cx="7867650" cy="1181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4511720"/>
            <a:ext cx="7581900" cy="1914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520" y="2196590"/>
            <a:ext cx="7505700" cy="241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76" y="85616"/>
            <a:ext cx="1069559" cy="1213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851" y="2196590"/>
            <a:ext cx="1555375" cy="2069204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8793207" y="5193035"/>
            <a:ext cx="1323703" cy="3280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8435" y="4771354"/>
            <a:ext cx="2510534" cy="149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5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6" y="353876"/>
            <a:ext cx="726294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1970-х </a:t>
            </a:r>
            <a:r>
              <a:rPr lang="ru-RU" dirty="0" err="1"/>
              <a:t>Тацуо</a:t>
            </a:r>
            <a:r>
              <a:rPr lang="ru-RU" dirty="0"/>
              <a:t> Идо и Ал Вульф (</a:t>
            </a:r>
            <a:r>
              <a:rPr lang="ru-RU" dirty="0" err="1"/>
              <a:t>Брукхейвенская</a:t>
            </a:r>
            <a:r>
              <a:rPr lang="ru-RU" dirty="0"/>
              <a:t> </a:t>
            </a:r>
            <a:r>
              <a:rPr lang="ru-RU" dirty="0" smtClean="0"/>
              <a:t>национальная лаборатория</a:t>
            </a:r>
            <a:r>
              <a:rPr lang="ru-RU" dirty="0"/>
              <a:t>) первыми описали получение </a:t>
            </a:r>
            <a:r>
              <a:rPr lang="ru-RU" b="1" dirty="0">
                <a:solidFill>
                  <a:srgbClr val="FF0000"/>
                </a:solidFill>
              </a:rPr>
              <a:t>18F-ФДГ.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136" y="1110071"/>
            <a:ext cx="3267075" cy="49339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18902" y="200169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Брукхе́йвенская</a:t>
            </a:r>
            <a:r>
              <a:rPr lang="ru-RU" dirty="0"/>
              <a:t> </a:t>
            </a:r>
            <a:r>
              <a:rPr lang="ru-RU" dirty="0" err="1"/>
              <a:t>национа́льная</a:t>
            </a:r>
            <a:r>
              <a:rPr lang="ru-RU" dirty="0"/>
              <a:t> </a:t>
            </a:r>
            <a:r>
              <a:rPr lang="ru-RU" dirty="0" err="1"/>
              <a:t>лаборато́рия</a:t>
            </a:r>
            <a:r>
              <a:rPr lang="ru-RU" dirty="0"/>
              <a:t> </a:t>
            </a:r>
            <a:r>
              <a:rPr lang="ru-RU" dirty="0" smtClean="0"/>
              <a:t>() </a:t>
            </a:r>
            <a:r>
              <a:rPr lang="ru-RU" dirty="0"/>
              <a:t>— одна из шестнадцати национальных лабораторий Министерства энергетики США. </a:t>
            </a:r>
            <a:r>
              <a:rPr lang="ru-RU" dirty="0" smtClean="0"/>
              <a:t>Используется </a:t>
            </a:r>
            <a:r>
              <a:rPr lang="ru-RU" dirty="0" err="1"/>
              <a:t>Брукхейвенской</a:t>
            </a:r>
            <a:r>
              <a:rPr lang="ru-RU" dirty="0"/>
              <a:t> научной ассоциацией для исследований Министерства энергетики США, в основном — в области ядерной физики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В лаборатории работает более 3000 учёных, инженеров, техников и работников вспомогательного персонала. Ежегодно сюда приезжает работать 4000 исследователей со всего мира. Открытия, сделанные в этой лаборатории, были награждены </a:t>
            </a:r>
            <a:r>
              <a:rPr lang="ru-RU" dirty="0">
                <a:solidFill>
                  <a:srgbClr val="FF0000"/>
                </a:solidFill>
              </a:rPr>
              <a:t>семью Нобелевскими премиями.</a:t>
            </a:r>
          </a:p>
          <a:p>
            <a:endParaRPr lang="ru-RU" dirty="0" smtClean="0"/>
          </a:p>
          <a:p>
            <a:r>
              <a:rPr lang="ru-RU" dirty="0" smtClean="0"/>
              <a:t>Области </a:t>
            </a:r>
            <a:r>
              <a:rPr lang="ru-RU" dirty="0"/>
              <a:t>исследований включают ядерную физику и физику высоких энергий, молекулярную биологию и режим ядерного нераспространения.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870" y="-66559"/>
            <a:ext cx="25788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13966</TotalTime>
  <Words>788</Words>
  <Application>Microsoft Office PowerPoint</Application>
  <PresentationFormat>Широкоэкранный</PresentationFormat>
  <Paragraphs>109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Mangal</vt:lpstr>
      <vt:lpstr>Open Sans</vt:lpstr>
      <vt:lpstr>Segoe Script</vt:lpstr>
      <vt:lpstr>Symbol</vt:lpstr>
      <vt:lpstr>Times New Roman</vt:lpstr>
      <vt:lpstr>Тема Office</vt:lpstr>
      <vt:lpstr>Презентация PowerPoint</vt:lpstr>
      <vt:lpstr>План семинара: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Биология</vt:lpstr>
      <vt:lpstr>Ядерная медицина – область фундаментальной и практической медицины, разрабатывающая проблемы диагностики и лечения заболеваний человека, в том числе на ранних стадиях поражения клеток, тканей и органов, с использованием физических свойств атомного ядра</vt:lpstr>
      <vt:lpstr> ПЭТ/КТ – гибридная технология совмещенных изображений </vt:lpstr>
      <vt:lpstr>Презентация PowerPoint</vt:lpstr>
      <vt:lpstr>  Радиофармпрепарат 18F-фтордезоксиглюкоза универсален, он поглощается всеми клетками, так как по строению близок к обычной глюкозе. Опухолевые клетки поглощают препарат быстрее обычных, поэтому их хорошо видно при сканировании. Вещество выводится из организма пациента в течение суток.  У 18-ФДГ есть ряд достоинств:  - длительная стабильность – его можно доставлять в диагностические учреждения, где нет возможности производить нужные соединения на месте;  - позволяет детально обследовать пациента без спешки;  - универсальность – подходит для выявления большинства злокачественных опухолей (за исключением нейроэндокринных новообразований и некоторых других форм рака),  -  позволяет получить точные результаты.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Поиск первичного очага</vt:lpstr>
      <vt:lpstr>Презентация PowerPoint</vt:lpstr>
      <vt:lpstr>Презентация PowerPoint</vt:lpstr>
      <vt:lpstr>Неспецифический Аортоартериит.  Диагностика васкулитов в клинической практике часто является трудной задачей.   </vt:lpstr>
      <vt:lpstr>Презентация PowerPoint</vt:lpstr>
      <vt:lpstr>КИБЕР-НОЖ В УФЕ </vt:lpstr>
      <vt:lpstr>Презентация PowerPoint</vt:lpstr>
      <vt:lpstr>Презентация PowerPoint</vt:lpstr>
      <vt:lpstr>Презентация PowerPoint</vt:lpstr>
      <vt:lpstr>Презентация PowerPoint</vt:lpstr>
      <vt:lpstr>И ЭТО ЕЩЁ НЕ ВСЁ…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90</cp:revision>
  <dcterms:created xsi:type="dcterms:W3CDTF">2017-10-19T18:14:27Z</dcterms:created>
  <dcterms:modified xsi:type="dcterms:W3CDTF">2019-02-15T09:11:32Z</dcterms:modified>
</cp:coreProperties>
</file>